
<file path=[Content_Types].xml><?xml version="1.0" encoding="utf-8"?>
<Types xmlns="http://schemas.openxmlformats.org/package/2006/content-types">
  <Default Extension="1"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1"/>
  </p:notesMasterIdLst>
  <p:sldIdLst>
    <p:sldId id="298" r:id="rId5"/>
    <p:sldId id="299" r:id="rId6"/>
    <p:sldId id="300" r:id="rId7"/>
    <p:sldId id="301" r:id="rId8"/>
    <p:sldId id="303" r:id="rId9"/>
    <p:sldId id="302" r:id="rId10"/>
    <p:sldId id="304" r:id="rId11"/>
    <p:sldId id="305" r:id="rId12"/>
    <p:sldId id="311" r:id="rId13"/>
    <p:sldId id="306" r:id="rId14"/>
    <p:sldId id="307" r:id="rId15"/>
    <p:sldId id="308" r:id="rId16"/>
    <p:sldId id="309" r:id="rId17"/>
    <p:sldId id="310" r:id="rId18"/>
    <p:sldId id="312" r:id="rId19"/>
    <p:sldId id="31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nt Karana" userId="b01e5015850c2ef7" providerId="LiveId" clId="{8E0C86D9-22B3-4B2D-A4BE-1E343A47AD4B}"/>
    <pc:docChg chg="undo custSel modSld">
      <pc:chgData name="Anant Karana" userId="b01e5015850c2ef7" providerId="LiveId" clId="{8E0C86D9-22B3-4B2D-A4BE-1E343A47AD4B}" dt="2025-01-22T11:59:27.244" v="6" actId="20577"/>
      <pc:docMkLst>
        <pc:docMk/>
      </pc:docMkLst>
      <pc:sldChg chg="addSp delSp modSp mod">
        <pc:chgData name="Anant Karana" userId="b01e5015850c2ef7" providerId="LiveId" clId="{8E0C86D9-22B3-4B2D-A4BE-1E343A47AD4B}" dt="2025-01-22T11:53:50.547" v="5" actId="22"/>
        <pc:sldMkLst>
          <pc:docMk/>
          <pc:sldMk cId="2400837741" sldId="301"/>
        </pc:sldMkLst>
        <pc:spChg chg="mod">
          <ac:chgData name="Anant Karana" userId="b01e5015850c2ef7" providerId="LiveId" clId="{8E0C86D9-22B3-4B2D-A4BE-1E343A47AD4B}" dt="2025-01-22T11:53:46.012" v="4" actId="6549"/>
          <ac:spMkLst>
            <pc:docMk/>
            <pc:sldMk cId="2400837741" sldId="301"/>
            <ac:spMk id="3" creationId="{AC5ECF93-B8B8-8E7B-374F-C469290C0EA9}"/>
          </ac:spMkLst>
        </pc:spChg>
        <pc:spChg chg="add del">
          <ac:chgData name="Anant Karana" userId="b01e5015850c2ef7" providerId="LiveId" clId="{8E0C86D9-22B3-4B2D-A4BE-1E343A47AD4B}" dt="2025-01-22T11:53:50.547" v="5" actId="22"/>
          <ac:spMkLst>
            <pc:docMk/>
            <pc:sldMk cId="2400837741" sldId="301"/>
            <ac:spMk id="5" creationId="{5D59B7D1-68F3-3287-7619-02D714D0B30A}"/>
          </ac:spMkLst>
        </pc:spChg>
      </pc:sldChg>
      <pc:sldChg chg="modSp mod">
        <pc:chgData name="Anant Karana" userId="b01e5015850c2ef7" providerId="LiveId" clId="{8E0C86D9-22B3-4B2D-A4BE-1E343A47AD4B}" dt="2025-01-22T11:59:27.244" v="6" actId="20577"/>
        <pc:sldMkLst>
          <pc:docMk/>
          <pc:sldMk cId="2697576594" sldId="305"/>
        </pc:sldMkLst>
        <pc:spChg chg="mod">
          <ac:chgData name="Anant Karana" userId="b01e5015850c2ef7" providerId="LiveId" clId="{8E0C86D9-22B3-4B2D-A4BE-1E343A47AD4B}" dt="2025-01-22T11:59:27.244" v="6" actId="20577"/>
          <ac:spMkLst>
            <pc:docMk/>
            <pc:sldMk cId="2697576594" sldId="305"/>
            <ac:spMk id="3" creationId="{3CD9CE3E-5C9E-2DAE-CE01-3B784F201630}"/>
          </ac:spMkLst>
        </pc:spChg>
      </pc:sldChg>
      <pc:sldChg chg="modSp mod">
        <pc:chgData name="Anant Karana" userId="b01e5015850c2ef7" providerId="LiveId" clId="{8E0C86D9-22B3-4B2D-A4BE-1E343A47AD4B}" dt="2025-01-22T11:52:39.848" v="0" actId="1076"/>
        <pc:sldMkLst>
          <pc:docMk/>
          <pc:sldMk cId="1898455738" sldId="309"/>
        </pc:sldMkLst>
        <pc:spChg chg="mod">
          <ac:chgData name="Anant Karana" userId="b01e5015850c2ef7" providerId="LiveId" clId="{8E0C86D9-22B3-4B2D-A4BE-1E343A47AD4B}" dt="2025-01-22T11:52:39.848" v="0" actId="1076"/>
          <ac:spMkLst>
            <pc:docMk/>
            <pc:sldMk cId="1898455738" sldId="309"/>
            <ac:spMk id="6" creationId="{058865CB-32AA-C08E-96C3-D4C7E956F8C1}"/>
          </ac:spMkLst>
        </pc:spChg>
      </pc:sldChg>
    </pc:docChg>
  </pc:docChgLst>
</pc:chgInfo>
</file>

<file path=ppt/media/hdphoto1.wdp>
</file>

<file path=ppt/media/hdphoto2.wdp>
</file>

<file path=ppt/media/image1.jpeg>
</file>

<file path=ppt/media/image2.jpg>
</file>

<file path=ppt/media/image3.png>
</file>

<file path=ppt/media/image4.jpg>
</file>

<file path=ppt/media/image5.1>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2909EC-72AB-4DB0-9896-D06C6DA6258C}" type="datetimeFigureOut">
              <a:rPr lang="en-IN" smtClean="0"/>
              <a:t>22-01-2025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826ED2-8B19-4951-BC9B-871E002F3314}" type="slidenum">
              <a:rPr lang="en-IN" smtClean="0"/>
              <a:t>‹#›</a:t>
            </a:fld>
            <a:endParaRPr lang="en-IN"/>
          </a:p>
        </p:txBody>
      </p:sp>
    </p:spTree>
    <p:extLst>
      <p:ext uri="{BB962C8B-B14F-4D97-AF65-F5344CB8AC3E}">
        <p14:creationId xmlns:p14="http://schemas.microsoft.com/office/powerpoint/2010/main" val="3181341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p:cNvSpPr>
            <a:spLocks noGrp="1"/>
          </p:cNvSpPr>
          <p:nvPr>
            <p:ph type="sldNum" sz="quarter" idx="5"/>
          </p:nvPr>
        </p:nvSpPr>
        <p:spPr/>
        <p:txBody>
          <a:bodyPr/>
          <a:lstStyle/>
          <a:p>
            <a:fld id="{55826ED2-8B19-4951-BC9B-871E002F3314}" type="slidenum">
              <a:rPr lang="en-IN" smtClean="0"/>
              <a:t>3</a:t>
            </a:fld>
            <a:endParaRPr lang="en-IN"/>
          </a:p>
        </p:txBody>
      </p:sp>
    </p:spTree>
    <p:extLst>
      <p:ext uri="{BB962C8B-B14F-4D97-AF65-F5344CB8AC3E}">
        <p14:creationId xmlns:p14="http://schemas.microsoft.com/office/powerpoint/2010/main" val="2047221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1B617E-9892-8E0A-C572-0C12CB7F38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759FEF-C6ED-4B75-757F-1D869F77C8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F8433B-D487-F12D-B7C6-8BA4D0E2C26A}"/>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6330BF44-FBBA-3B8A-6938-D727596B15EE}"/>
              </a:ext>
            </a:extLst>
          </p:cNvPr>
          <p:cNvSpPr>
            <a:spLocks noGrp="1"/>
          </p:cNvSpPr>
          <p:nvPr>
            <p:ph type="sldNum" sz="quarter" idx="5"/>
          </p:nvPr>
        </p:nvSpPr>
        <p:spPr/>
        <p:txBody>
          <a:bodyPr/>
          <a:lstStyle/>
          <a:p>
            <a:fld id="{55826ED2-8B19-4951-BC9B-871E002F3314}" type="slidenum">
              <a:rPr lang="en-IN" smtClean="0"/>
              <a:t>12</a:t>
            </a:fld>
            <a:endParaRPr lang="en-IN"/>
          </a:p>
        </p:txBody>
      </p:sp>
    </p:spTree>
    <p:extLst>
      <p:ext uri="{BB962C8B-B14F-4D97-AF65-F5344CB8AC3E}">
        <p14:creationId xmlns:p14="http://schemas.microsoft.com/office/powerpoint/2010/main" val="815322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E2FDE3-F663-E174-8C5A-93A4725A0D1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F0B534-B30F-DBA9-D659-045EB5E5D4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F02CBD-8BF4-CE3A-77F2-660E9297FC0D}"/>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9DA5D22E-A83B-DA97-08B2-9856DD93AF4B}"/>
              </a:ext>
            </a:extLst>
          </p:cNvPr>
          <p:cNvSpPr>
            <a:spLocks noGrp="1"/>
          </p:cNvSpPr>
          <p:nvPr>
            <p:ph type="sldNum" sz="quarter" idx="5"/>
          </p:nvPr>
        </p:nvSpPr>
        <p:spPr/>
        <p:txBody>
          <a:bodyPr/>
          <a:lstStyle/>
          <a:p>
            <a:fld id="{55826ED2-8B19-4951-BC9B-871E002F3314}" type="slidenum">
              <a:rPr lang="en-IN" smtClean="0"/>
              <a:t>13</a:t>
            </a:fld>
            <a:endParaRPr lang="en-IN"/>
          </a:p>
        </p:txBody>
      </p:sp>
    </p:spTree>
    <p:extLst>
      <p:ext uri="{BB962C8B-B14F-4D97-AF65-F5344CB8AC3E}">
        <p14:creationId xmlns:p14="http://schemas.microsoft.com/office/powerpoint/2010/main" val="34255614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E1ECEB-29B5-E897-B2E3-9DE09896CE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74CFEB-D0A9-1B99-DC83-B8CBD32524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13478E-97C1-2B2D-43A8-A812215845CD}"/>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91CAD676-2410-3803-0679-1CBB751D397C}"/>
              </a:ext>
            </a:extLst>
          </p:cNvPr>
          <p:cNvSpPr>
            <a:spLocks noGrp="1"/>
          </p:cNvSpPr>
          <p:nvPr>
            <p:ph type="sldNum" sz="quarter" idx="5"/>
          </p:nvPr>
        </p:nvSpPr>
        <p:spPr/>
        <p:txBody>
          <a:bodyPr/>
          <a:lstStyle/>
          <a:p>
            <a:fld id="{55826ED2-8B19-4951-BC9B-871E002F3314}" type="slidenum">
              <a:rPr lang="en-IN" smtClean="0"/>
              <a:t>14</a:t>
            </a:fld>
            <a:endParaRPr lang="en-IN"/>
          </a:p>
        </p:txBody>
      </p:sp>
    </p:spTree>
    <p:extLst>
      <p:ext uri="{BB962C8B-B14F-4D97-AF65-F5344CB8AC3E}">
        <p14:creationId xmlns:p14="http://schemas.microsoft.com/office/powerpoint/2010/main" val="13729187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368F74-C369-2EF6-9F8E-1A7212DAC0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BC1B1C-D907-C2DC-0EDC-4EFF00D6D3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E8357A-1E37-6315-06FE-9166575067AB}"/>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CEC12F0A-7FE1-528B-6AED-FDC2951EEFAF}"/>
              </a:ext>
            </a:extLst>
          </p:cNvPr>
          <p:cNvSpPr>
            <a:spLocks noGrp="1"/>
          </p:cNvSpPr>
          <p:nvPr>
            <p:ph type="sldNum" sz="quarter" idx="5"/>
          </p:nvPr>
        </p:nvSpPr>
        <p:spPr/>
        <p:txBody>
          <a:bodyPr/>
          <a:lstStyle/>
          <a:p>
            <a:fld id="{55826ED2-8B19-4951-BC9B-871E002F3314}" type="slidenum">
              <a:rPr lang="en-IN" smtClean="0"/>
              <a:t>15</a:t>
            </a:fld>
            <a:endParaRPr lang="en-IN"/>
          </a:p>
        </p:txBody>
      </p:sp>
    </p:spTree>
    <p:extLst>
      <p:ext uri="{BB962C8B-B14F-4D97-AF65-F5344CB8AC3E}">
        <p14:creationId xmlns:p14="http://schemas.microsoft.com/office/powerpoint/2010/main" val="2557307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6C8559-199C-8460-5049-E3CE60A17D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AD4764-2D76-5366-8C2E-34BD4CBB36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05C073-D97E-BC22-0BE8-3551E3DDFEF6}"/>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9A81425C-C8C8-8598-BD18-96EA7A64EA49}"/>
              </a:ext>
            </a:extLst>
          </p:cNvPr>
          <p:cNvSpPr>
            <a:spLocks noGrp="1"/>
          </p:cNvSpPr>
          <p:nvPr>
            <p:ph type="sldNum" sz="quarter" idx="5"/>
          </p:nvPr>
        </p:nvSpPr>
        <p:spPr/>
        <p:txBody>
          <a:bodyPr/>
          <a:lstStyle/>
          <a:p>
            <a:fld id="{55826ED2-8B19-4951-BC9B-871E002F3314}" type="slidenum">
              <a:rPr lang="en-IN" smtClean="0"/>
              <a:t>4</a:t>
            </a:fld>
            <a:endParaRPr lang="en-IN"/>
          </a:p>
        </p:txBody>
      </p:sp>
    </p:spTree>
    <p:extLst>
      <p:ext uri="{BB962C8B-B14F-4D97-AF65-F5344CB8AC3E}">
        <p14:creationId xmlns:p14="http://schemas.microsoft.com/office/powerpoint/2010/main" val="527909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13233A-CD33-FB4A-72D0-0F411C3440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25C94B-9840-6BB9-DE97-B0834C8A73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F519F8-BA99-2DF7-DB98-CAB09F1B3A96}"/>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C3CF898B-57E9-0C83-C68A-A24010C691E7}"/>
              </a:ext>
            </a:extLst>
          </p:cNvPr>
          <p:cNvSpPr>
            <a:spLocks noGrp="1"/>
          </p:cNvSpPr>
          <p:nvPr>
            <p:ph type="sldNum" sz="quarter" idx="5"/>
          </p:nvPr>
        </p:nvSpPr>
        <p:spPr/>
        <p:txBody>
          <a:bodyPr/>
          <a:lstStyle/>
          <a:p>
            <a:fld id="{55826ED2-8B19-4951-BC9B-871E002F3314}" type="slidenum">
              <a:rPr lang="en-IN" smtClean="0"/>
              <a:t>5</a:t>
            </a:fld>
            <a:endParaRPr lang="en-IN"/>
          </a:p>
        </p:txBody>
      </p:sp>
    </p:spTree>
    <p:extLst>
      <p:ext uri="{BB962C8B-B14F-4D97-AF65-F5344CB8AC3E}">
        <p14:creationId xmlns:p14="http://schemas.microsoft.com/office/powerpoint/2010/main" val="19063658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F57867-2954-19BE-F9C2-9F8F113D96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2A7EF1-B0AD-7270-D9CD-906E63AA0B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255960-7BD3-FCC2-695F-2EEFFA5016DA}"/>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B4EAD938-484D-4CD9-B4A8-493ADDBDF5FF}"/>
              </a:ext>
            </a:extLst>
          </p:cNvPr>
          <p:cNvSpPr>
            <a:spLocks noGrp="1"/>
          </p:cNvSpPr>
          <p:nvPr>
            <p:ph type="sldNum" sz="quarter" idx="5"/>
          </p:nvPr>
        </p:nvSpPr>
        <p:spPr/>
        <p:txBody>
          <a:bodyPr/>
          <a:lstStyle/>
          <a:p>
            <a:fld id="{55826ED2-8B19-4951-BC9B-871E002F3314}" type="slidenum">
              <a:rPr lang="en-IN" smtClean="0"/>
              <a:t>6</a:t>
            </a:fld>
            <a:endParaRPr lang="en-IN"/>
          </a:p>
        </p:txBody>
      </p:sp>
    </p:spTree>
    <p:extLst>
      <p:ext uri="{BB962C8B-B14F-4D97-AF65-F5344CB8AC3E}">
        <p14:creationId xmlns:p14="http://schemas.microsoft.com/office/powerpoint/2010/main" val="13230898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3A6635-9AD5-5574-000A-3E9FF17E88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40A46B-1D97-51C8-6231-EEFAE9353C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629BA81-0C58-7D6A-4C1B-A86FB28D1C38}"/>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53DD845F-B3E8-D7DA-7781-75EDBA6D66AA}"/>
              </a:ext>
            </a:extLst>
          </p:cNvPr>
          <p:cNvSpPr>
            <a:spLocks noGrp="1"/>
          </p:cNvSpPr>
          <p:nvPr>
            <p:ph type="sldNum" sz="quarter" idx="5"/>
          </p:nvPr>
        </p:nvSpPr>
        <p:spPr/>
        <p:txBody>
          <a:bodyPr/>
          <a:lstStyle/>
          <a:p>
            <a:fld id="{55826ED2-8B19-4951-BC9B-871E002F3314}" type="slidenum">
              <a:rPr lang="en-IN" smtClean="0"/>
              <a:t>7</a:t>
            </a:fld>
            <a:endParaRPr lang="en-IN"/>
          </a:p>
        </p:txBody>
      </p:sp>
    </p:spTree>
    <p:extLst>
      <p:ext uri="{BB962C8B-B14F-4D97-AF65-F5344CB8AC3E}">
        <p14:creationId xmlns:p14="http://schemas.microsoft.com/office/powerpoint/2010/main" val="13154323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D4C615-1EC8-4DC1-7AE7-74E0C79B73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A077E4-B3AA-60D2-B566-85CF809D69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CB2638-D24F-6D8E-D7B9-DD5D5F4306EB}"/>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A5F7A701-FEAA-3927-3DDE-66E69F9E84ED}"/>
              </a:ext>
            </a:extLst>
          </p:cNvPr>
          <p:cNvSpPr>
            <a:spLocks noGrp="1"/>
          </p:cNvSpPr>
          <p:nvPr>
            <p:ph type="sldNum" sz="quarter" idx="5"/>
          </p:nvPr>
        </p:nvSpPr>
        <p:spPr/>
        <p:txBody>
          <a:bodyPr/>
          <a:lstStyle/>
          <a:p>
            <a:fld id="{55826ED2-8B19-4951-BC9B-871E002F3314}" type="slidenum">
              <a:rPr lang="en-IN" smtClean="0"/>
              <a:t>8</a:t>
            </a:fld>
            <a:endParaRPr lang="en-IN"/>
          </a:p>
        </p:txBody>
      </p:sp>
    </p:spTree>
    <p:extLst>
      <p:ext uri="{BB962C8B-B14F-4D97-AF65-F5344CB8AC3E}">
        <p14:creationId xmlns:p14="http://schemas.microsoft.com/office/powerpoint/2010/main" val="165736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1DB09F-CD60-0545-647D-2C2F03CF49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36F5E0-D25B-7C18-38BB-16358AE423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8DCB23-04BB-B1D4-98BA-07072747B675}"/>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340D9287-F556-2888-9C18-85D8411BEB30}"/>
              </a:ext>
            </a:extLst>
          </p:cNvPr>
          <p:cNvSpPr>
            <a:spLocks noGrp="1"/>
          </p:cNvSpPr>
          <p:nvPr>
            <p:ph type="sldNum" sz="quarter" idx="5"/>
          </p:nvPr>
        </p:nvSpPr>
        <p:spPr/>
        <p:txBody>
          <a:bodyPr/>
          <a:lstStyle/>
          <a:p>
            <a:fld id="{55826ED2-8B19-4951-BC9B-871E002F3314}" type="slidenum">
              <a:rPr lang="en-IN" smtClean="0"/>
              <a:t>9</a:t>
            </a:fld>
            <a:endParaRPr lang="en-IN"/>
          </a:p>
        </p:txBody>
      </p:sp>
    </p:spTree>
    <p:extLst>
      <p:ext uri="{BB962C8B-B14F-4D97-AF65-F5344CB8AC3E}">
        <p14:creationId xmlns:p14="http://schemas.microsoft.com/office/powerpoint/2010/main" val="29464989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F450DA-4DF8-E28C-59BA-307AEBA9C5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61789C-08AE-9CDD-AD20-CD2E0A1EE5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9FDA0C-E4E8-7ACC-6BF3-C90CD23328F4}"/>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CF90B06C-D9DB-D3BC-F7A0-FABF59B4C105}"/>
              </a:ext>
            </a:extLst>
          </p:cNvPr>
          <p:cNvSpPr>
            <a:spLocks noGrp="1"/>
          </p:cNvSpPr>
          <p:nvPr>
            <p:ph type="sldNum" sz="quarter" idx="5"/>
          </p:nvPr>
        </p:nvSpPr>
        <p:spPr/>
        <p:txBody>
          <a:bodyPr/>
          <a:lstStyle/>
          <a:p>
            <a:fld id="{55826ED2-8B19-4951-BC9B-871E002F3314}" type="slidenum">
              <a:rPr lang="en-IN" smtClean="0"/>
              <a:t>10</a:t>
            </a:fld>
            <a:endParaRPr lang="en-IN"/>
          </a:p>
        </p:txBody>
      </p:sp>
    </p:spTree>
    <p:extLst>
      <p:ext uri="{BB962C8B-B14F-4D97-AF65-F5344CB8AC3E}">
        <p14:creationId xmlns:p14="http://schemas.microsoft.com/office/powerpoint/2010/main" val="9100462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E81B9-E9BD-4793-DB83-5322B71D73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F56EBA-FAFF-9602-5F99-AF2B15C14F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85B6B4-BAFB-F95A-62C8-5CA1898E0763}"/>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8677AFE2-907F-ECF7-AAD0-AC9370D658FC}"/>
              </a:ext>
            </a:extLst>
          </p:cNvPr>
          <p:cNvSpPr>
            <a:spLocks noGrp="1"/>
          </p:cNvSpPr>
          <p:nvPr>
            <p:ph type="sldNum" sz="quarter" idx="5"/>
          </p:nvPr>
        </p:nvSpPr>
        <p:spPr/>
        <p:txBody>
          <a:bodyPr/>
          <a:lstStyle/>
          <a:p>
            <a:fld id="{55826ED2-8B19-4951-BC9B-871E002F3314}" type="slidenum">
              <a:rPr lang="en-IN" smtClean="0"/>
              <a:t>11</a:t>
            </a:fld>
            <a:endParaRPr lang="en-IN"/>
          </a:p>
        </p:txBody>
      </p:sp>
    </p:spTree>
    <p:extLst>
      <p:ext uri="{BB962C8B-B14F-4D97-AF65-F5344CB8AC3E}">
        <p14:creationId xmlns:p14="http://schemas.microsoft.com/office/powerpoint/2010/main" val="6305243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1/22/2025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1/22/2025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1/22/2025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1/22/2025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1/22/2025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1/22/2025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1/22/2025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1/22/2025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1/22/2025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1/22/2025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4.jpg"/><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3" Type="http://schemas.openxmlformats.org/officeDocument/2006/relationships/hyperlink" Target="https://www.rawpixel.com/image/517813/free-illustration-vector-coming-soon-opening-soon-announcement" TargetMode="External"/><Relationship Id="rId2" Type="http://schemas.openxmlformats.org/officeDocument/2006/relationships/image" Target="../media/image5.1"/><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LifePulse Dynamics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Marketing plan</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BE12F800-F247-8307-9003-59BBBDCD57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7C1FC6-E2C3-2FAB-E4EA-72C19E975D22}"/>
              </a:ext>
            </a:extLst>
          </p:cNvPr>
          <p:cNvSpPr>
            <a:spLocks noGrp="1"/>
          </p:cNvSpPr>
          <p:nvPr>
            <p:ph type="title"/>
          </p:nvPr>
        </p:nvSpPr>
        <p:spPr>
          <a:xfrm>
            <a:off x="1357053" y="263529"/>
            <a:ext cx="10058400" cy="1450757"/>
          </a:xfrm>
        </p:spPr>
        <p:txBody>
          <a:bodyPr/>
          <a:lstStyle/>
          <a:p>
            <a:r>
              <a:rPr lang="en-US" dirty="0">
                <a:solidFill>
                  <a:schemeClr val="bg1"/>
                </a:solidFill>
              </a:rPr>
              <a:t>Total Addressable Market</a:t>
            </a:r>
            <a:endParaRPr lang="en-IN" dirty="0">
              <a:solidFill>
                <a:schemeClr val="bg1"/>
              </a:solidFill>
            </a:endParaRPr>
          </a:p>
        </p:txBody>
      </p:sp>
      <p:sp>
        <p:nvSpPr>
          <p:cNvPr id="3" name="Content Placeholder 2">
            <a:extLst>
              <a:ext uri="{FF2B5EF4-FFF2-40B4-BE49-F238E27FC236}">
                <a16:creationId xmlns:a16="http://schemas.microsoft.com/office/drawing/2014/main" id="{B2585C3E-ADE8-AB5A-19D4-DF4935A7788E}"/>
              </a:ext>
            </a:extLst>
          </p:cNvPr>
          <p:cNvSpPr>
            <a:spLocks noGrp="1"/>
          </p:cNvSpPr>
          <p:nvPr>
            <p:ph idx="1"/>
          </p:nvPr>
        </p:nvSpPr>
        <p:spPr>
          <a:xfrm>
            <a:off x="1128452" y="2118592"/>
            <a:ext cx="10058400" cy="3760891"/>
          </a:xfrm>
          <a:noFill/>
          <a:effectLst/>
        </p:spPr>
        <p:txBody>
          <a:bodyPr>
            <a:normAutofit/>
          </a:bodyPr>
          <a:lstStyle/>
          <a:p>
            <a:pPr marL="0" indent="0">
              <a:buNone/>
            </a:pPr>
            <a:r>
              <a:rPr lang="en-US" sz="3200" dirty="0">
                <a:solidFill>
                  <a:schemeClr val="bg1"/>
                </a:solidFill>
              </a:rPr>
              <a:t>The total range of market where we can possibly reach are the construction companies, elevators companies of the whole world as the LLSS secured mark is to be added to products world-wide.</a:t>
            </a:r>
          </a:p>
        </p:txBody>
      </p:sp>
    </p:spTree>
    <p:extLst>
      <p:ext uri="{BB962C8B-B14F-4D97-AF65-F5344CB8AC3E}">
        <p14:creationId xmlns:p14="http://schemas.microsoft.com/office/powerpoint/2010/main" val="1276488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92172A61-C83E-2B38-C2DC-63E74C34C4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7DA0DC-3EC3-74C5-F3B6-A78E0B7FF87D}"/>
              </a:ext>
            </a:extLst>
          </p:cNvPr>
          <p:cNvSpPr>
            <a:spLocks noGrp="1"/>
          </p:cNvSpPr>
          <p:nvPr>
            <p:ph type="title"/>
          </p:nvPr>
        </p:nvSpPr>
        <p:spPr>
          <a:xfrm>
            <a:off x="1357053" y="263529"/>
            <a:ext cx="10058400" cy="1450757"/>
          </a:xfrm>
        </p:spPr>
        <p:txBody>
          <a:bodyPr/>
          <a:lstStyle/>
          <a:p>
            <a:r>
              <a:rPr lang="en-US" dirty="0">
                <a:solidFill>
                  <a:schemeClr val="bg1"/>
                </a:solidFill>
              </a:rPr>
              <a:t>Serviceable Addressable Market</a:t>
            </a:r>
            <a:endParaRPr lang="en-IN" dirty="0">
              <a:solidFill>
                <a:schemeClr val="bg1"/>
              </a:solidFill>
            </a:endParaRPr>
          </a:p>
        </p:txBody>
      </p:sp>
      <p:sp>
        <p:nvSpPr>
          <p:cNvPr id="3" name="Content Placeholder 2">
            <a:extLst>
              <a:ext uri="{FF2B5EF4-FFF2-40B4-BE49-F238E27FC236}">
                <a16:creationId xmlns:a16="http://schemas.microsoft.com/office/drawing/2014/main" id="{5703F97E-EF56-9106-4FDA-BC983EB382CD}"/>
              </a:ext>
            </a:extLst>
          </p:cNvPr>
          <p:cNvSpPr>
            <a:spLocks noGrp="1"/>
          </p:cNvSpPr>
          <p:nvPr>
            <p:ph idx="1"/>
          </p:nvPr>
        </p:nvSpPr>
        <p:spPr>
          <a:xfrm>
            <a:off x="1128452" y="2118592"/>
            <a:ext cx="10058400" cy="3760891"/>
          </a:xfrm>
          <a:noFill/>
          <a:effectLst/>
        </p:spPr>
        <p:txBody>
          <a:bodyPr>
            <a:normAutofit/>
          </a:bodyPr>
          <a:lstStyle/>
          <a:p>
            <a:pPr marL="0" indent="0">
              <a:buNone/>
            </a:pPr>
            <a:r>
              <a:rPr lang="en-US" sz="3200" dirty="0">
                <a:solidFill>
                  <a:schemeClr val="bg1"/>
                </a:solidFill>
              </a:rPr>
              <a:t>The total range of market where we can possibly provide our services is our country India. We should be able to spread our services including the LLSS mark in India before reaching outside.</a:t>
            </a:r>
          </a:p>
        </p:txBody>
      </p:sp>
    </p:spTree>
    <p:extLst>
      <p:ext uri="{BB962C8B-B14F-4D97-AF65-F5344CB8AC3E}">
        <p14:creationId xmlns:p14="http://schemas.microsoft.com/office/powerpoint/2010/main" val="12629534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6FAA61EF-10C6-499C-E993-049F2A683D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BC74DE-8CB3-F1E2-4AF8-11F2743963E4}"/>
              </a:ext>
            </a:extLst>
          </p:cNvPr>
          <p:cNvSpPr>
            <a:spLocks noGrp="1"/>
          </p:cNvSpPr>
          <p:nvPr>
            <p:ph type="title"/>
          </p:nvPr>
        </p:nvSpPr>
        <p:spPr>
          <a:xfrm>
            <a:off x="1357053" y="263529"/>
            <a:ext cx="10058400" cy="1450757"/>
          </a:xfrm>
        </p:spPr>
        <p:txBody>
          <a:bodyPr/>
          <a:lstStyle/>
          <a:p>
            <a:r>
              <a:rPr lang="en-US" dirty="0">
                <a:solidFill>
                  <a:schemeClr val="bg1"/>
                </a:solidFill>
              </a:rPr>
              <a:t>Share of Market</a:t>
            </a:r>
            <a:endParaRPr lang="en-IN" dirty="0">
              <a:solidFill>
                <a:schemeClr val="bg1"/>
              </a:solidFill>
            </a:endParaRPr>
          </a:p>
        </p:txBody>
      </p:sp>
      <p:sp>
        <p:nvSpPr>
          <p:cNvPr id="3" name="Content Placeholder 2">
            <a:extLst>
              <a:ext uri="{FF2B5EF4-FFF2-40B4-BE49-F238E27FC236}">
                <a16:creationId xmlns:a16="http://schemas.microsoft.com/office/drawing/2014/main" id="{B996BD40-7504-293F-F9FE-1228EB3385E5}"/>
              </a:ext>
            </a:extLst>
          </p:cNvPr>
          <p:cNvSpPr>
            <a:spLocks noGrp="1"/>
          </p:cNvSpPr>
          <p:nvPr>
            <p:ph idx="1"/>
          </p:nvPr>
        </p:nvSpPr>
        <p:spPr>
          <a:xfrm>
            <a:off x="1128452" y="2118592"/>
            <a:ext cx="10058400" cy="3760891"/>
          </a:xfrm>
          <a:noFill/>
          <a:effectLst/>
        </p:spPr>
        <p:txBody>
          <a:bodyPr>
            <a:normAutofit lnSpcReduction="10000"/>
          </a:bodyPr>
          <a:lstStyle/>
          <a:p>
            <a:pPr marL="0" indent="0">
              <a:buNone/>
            </a:pPr>
            <a:r>
              <a:rPr lang="en-US" sz="2400" dirty="0">
                <a:solidFill>
                  <a:schemeClr val="bg1"/>
                </a:solidFill>
              </a:rPr>
              <a:t>The total range of market where we can possibly achieve popularity are the major cities of India, like:</a:t>
            </a:r>
          </a:p>
          <a:p>
            <a:pPr>
              <a:buFont typeface="Wingdings" panose="05000000000000000000" pitchFamily="2" charset="2"/>
              <a:buChar char="§"/>
            </a:pPr>
            <a:r>
              <a:rPr lang="en-US" sz="2400" dirty="0">
                <a:solidFill>
                  <a:schemeClr val="bg1"/>
                </a:solidFill>
              </a:rPr>
              <a:t>Delhi</a:t>
            </a:r>
          </a:p>
          <a:p>
            <a:pPr>
              <a:buFont typeface="Wingdings" panose="05000000000000000000" pitchFamily="2" charset="2"/>
              <a:buChar char="§"/>
            </a:pPr>
            <a:r>
              <a:rPr lang="en-US" sz="2400" dirty="0">
                <a:solidFill>
                  <a:schemeClr val="bg1"/>
                </a:solidFill>
              </a:rPr>
              <a:t>Mumbai</a:t>
            </a:r>
          </a:p>
          <a:p>
            <a:pPr>
              <a:buFont typeface="Wingdings" panose="05000000000000000000" pitchFamily="2" charset="2"/>
              <a:buChar char="§"/>
            </a:pPr>
            <a:r>
              <a:rPr lang="en-US" sz="2400" dirty="0">
                <a:solidFill>
                  <a:schemeClr val="bg1"/>
                </a:solidFill>
              </a:rPr>
              <a:t>Bangalore</a:t>
            </a:r>
          </a:p>
          <a:p>
            <a:pPr>
              <a:buFont typeface="Wingdings" panose="05000000000000000000" pitchFamily="2" charset="2"/>
              <a:buChar char="§"/>
            </a:pPr>
            <a:r>
              <a:rPr lang="en-US" sz="2400" dirty="0">
                <a:solidFill>
                  <a:schemeClr val="bg1"/>
                </a:solidFill>
              </a:rPr>
              <a:t>Pune</a:t>
            </a:r>
          </a:p>
          <a:p>
            <a:pPr>
              <a:buFont typeface="Wingdings" panose="05000000000000000000" pitchFamily="2" charset="2"/>
              <a:buChar char="§"/>
            </a:pPr>
            <a:r>
              <a:rPr lang="en-US" sz="2400" dirty="0">
                <a:solidFill>
                  <a:schemeClr val="bg1"/>
                </a:solidFill>
              </a:rPr>
              <a:t>Chennai</a:t>
            </a:r>
          </a:p>
          <a:p>
            <a:pPr>
              <a:buFont typeface="Wingdings" panose="05000000000000000000" pitchFamily="2" charset="2"/>
              <a:buChar char="§"/>
            </a:pPr>
            <a:endParaRPr lang="en-US" sz="3200" dirty="0">
              <a:solidFill>
                <a:schemeClr val="bg1"/>
              </a:solidFill>
            </a:endParaRPr>
          </a:p>
        </p:txBody>
      </p:sp>
    </p:spTree>
    <p:extLst>
      <p:ext uri="{BB962C8B-B14F-4D97-AF65-F5344CB8AC3E}">
        <p14:creationId xmlns:p14="http://schemas.microsoft.com/office/powerpoint/2010/main" val="4261782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BD61A2BE-29B8-D90B-18FD-E70BB8E0E8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5DE218-83ED-46C1-C989-BC42046252AE}"/>
              </a:ext>
            </a:extLst>
          </p:cNvPr>
          <p:cNvSpPr>
            <a:spLocks noGrp="1"/>
          </p:cNvSpPr>
          <p:nvPr>
            <p:ph type="title"/>
          </p:nvPr>
        </p:nvSpPr>
        <p:spPr>
          <a:xfrm>
            <a:off x="1357053" y="263529"/>
            <a:ext cx="10058400" cy="714371"/>
          </a:xfrm>
        </p:spPr>
        <p:txBody>
          <a:bodyPr>
            <a:normAutofit fontScale="90000"/>
          </a:bodyPr>
          <a:lstStyle/>
          <a:p>
            <a:r>
              <a:rPr lang="en-US" dirty="0">
                <a:solidFill>
                  <a:schemeClr val="bg1"/>
                </a:solidFill>
              </a:rPr>
              <a:t>Trend</a:t>
            </a:r>
            <a:endParaRPr lang="en-IN" dirty="0">
              <a:solidFill>
                <a:schemeClr val="bg1"/>
              </a:solidFill>
            </a:endParaRPr>
          </a:p>
        </p:txBody>
      </p:sp>
      <p:pic>
        <p:nvPicPr>
          <p:cNvPr id="5" name="Content Placeholder 4">
            <a:extLst>
              <a:ext uri="{FF2B5EF4-FFF2-40B4-BE49-F238E27FC236}">
                <a16:creationId xmlns:a16="http://schemas.microsoft.com/office/drawing/2014/main" id="{A7291410-9BE3-4958-39BD-9AECECD5CC1B}"/>
              </a:ext>
            </a:extLst>
          </p:cNvPr>
          <p:cNvPicPr>
            <a:picLocks noGrp="1" noChangeAspect="1"/>
          </p:cNvPicPr>
          <p:nvPr>
            <p:ph idx="1"/>
          </p:nvPr>
        </p:nvPicPr>
        <p:blipFill>
          <a:blip r:embed="rId5"/>
          <a:stretch>
            <a:fillRect/>
          </a:stretch>
        </p:blipFill>
        <p:spPr>
          <a:xfrm>
            <a:off x="1957383" y="2119313"/>
            <a:ext cx="8401059" cy="3760787"/>
          </a:xfrm>
          <a:noFill/>
          <a:effectLst/>
        </p:spPr>
      </p:pic>
      <p:sp>
        <p:nvSpPr>
          <p:cNvPr id="6" name="TextBox 5">
            <a:extLst>
              <a:ext uri="{FF2B5EF4-FFF2-40B4-BE49-F238E27FC236}">
                <a16:creationId xmlns:a16="http://schemas.microsoft.com/office/drawing/2014/main" id="{058865CB-32AA-C08E-96C3-D4C7E956F8C1}"/>
              </a:ext>
            </a:extLst>
          </p:cNvPr>
          <p:cNvSpPr txBox="1"/>
          <p:nvPr/>
        </p:nvSpPr>
        <p:spPr>
          <a:xfrm>
            <a:off x="1357053" y="1105720"/>
            <a:ext cx="9001389" cy="369332"/>
          </a:xfrm>
          <a:prstGeom prst="rect">
            <a:avLst/>
          </a:prstGeom>
          <a:noFill/>
        </p:spPr>
        <p:txBody>
          <a:bodyPr wrap="square" rtlCol="0">
            <a:spAutoFit/>
          </a:bodyPr>
          <a:lstStyle/>
          <a:p>
            <a:r>
              <a:rPr lang="en-US" dirty="0">
                <a:solidFill>
                  <a:schemeClr val="bg1"/>
                </a:solidFill>
              </a:rPr>
              <a:t>Shown below is the Trend chart between the available elevators and failures in past 5 years</a:t>
            </a:r>
            <a:endParaRPr lang="en-IN" dirty="0">
              <a:solidFill>
                <a:schemeClr val="bg1"/>
              </a:solidFill>
            </a:endParaRPr>
          </a:p>
        </p:txBody>
      </p:sp>
      <p:sp>
        <p:nvSpPr>
          <p:cNvPr id="7" name="TextBox 6">
            <a:extLst>
              <a:ext uri="{FF2B5EF4-FFF2-40B4-BE49-F238E27FC236}">
                <a16:creationId xmlns:a16="http://schemas.microsoft.com/office/drawing/2014/main" id="{15C06E84-1279-4A69-2180-8CE011461521}"/>
              </a:ext>
            </a:extLst>
          </p:cNvPr>
          <p:cNvSpPr txBox="1"/>
          <p:nvPr/>
        </p:nvSpPr>
        <p:spPr>
          <a:xfrm>
            <a:off x="3077497" y="4060723"/>
            <a:ext cx="1209368" cy="261610"/>
          </a:xfrm>
          <a:prstGeom prst="rect">
            <a:avLst/>
          </a:prstGeom>
          <a:solidFill>
            <a:schemeClr val="bg1"/>
          </a:solidFill>
        </p:spPr>
        <p:txBody>
          <a:bodyPr wrap="square" rtlCol="0">
            <a:spAutoFit/>
          </a:bodyPr>
          <a:lstStyle/>
          <a:p>
            <a:r>
              <a:rPr lang="en-US" sz="1100" dirty="0"/>
              <a:t>Number-failure</a:t>
            </a:r>
            <a:endParaRPr lang="en-IN" sz="1100" dirty="0"/>
          </a:p>
        </p:txBody>
      </p:sp>
    </p:spTree>
    <p:extLst>
      <p:ext uri="{BB962C8B-B14F-4D97-AF65-F5344CB8AC3E}">
        <p14:creationId xmlns:p14="http://schemas.microsoft.com/office/powerpoint/2010/main" val="18984557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1EB189D8-03FF-71C5-C7C6-BA089904CF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4CF446-4E5F-EC89-7B58-770ABA14BA8C}"/>
              </a:ext>
            </a:extLst>
          </p:cNvPr>
          <p:cNvSpPr>
            <a:spLocks noGrp="1"/>
          </p:cNvSpPr>
          <p:nvPr>
            <p:ph type="title"/>
          </p:nvPr>
        </p:nvSpPr>
        <p:spPr>
          <a:xfrm>
            <a:off x="1357053" y="263529"/>
            <a:ext cx="10058400" cy="1450757"/>
          </a:xfrm>
        </p:spPr>
        <p:txBody>
          <a:bodyPr/>
          <a:lstStyle/>
          <a:p>
            <a:r>
              <a:rPr lang="en-US" dirty="0">
                <a:solidFill>
                  <a:schemeClr val="bg1"/>
                </a:solidFill>
              </a:rPr>
              <a:t>Marketing strategy</a:t>
            </a:r>
            <a:endParaRPr lang="en-IN" dirty="0">
              <a:solidFill>
                <a:schemeClr val="bg1"/>
              </a:solidFill>
            </a:endParaRPr>
          </a:p>
        </p:txBody>
      </p:sp>
      <p:sp>
        <p:nvSpPr>
          <p:cNvPr id="3" name="Content Placeholder 2">
            <a:extLst>
              <a:ext uri="{FF2B5EF4-FFF2-40B4-BE49-F238E27FC236}">
                <a16:creationId xmlns:a16="http://schemas.microsoft.com/office/drawing/2014/main" id="{2AA429E5-D292-1DC4-E685-D17508F5C164}"/>
              </a:ext>
            </a:extLst>
          </p:cNvPr>
          <p:cNvSpPr>
            <a:spLocks noGrp="1"/>
          </p:cNvSpPr>
          <p:nvPr>
            <p:ph idx="1"/>
          </p:nvPr>
        </p:nvSpPr>
        <p:spPr>
          <a:xfrm>
            <a:off x="1128452" y="2118592"/>
            <a:ext cx="10058400" cy="3760891"/>
          </a:xfrm>
          <a:noFill/>
          <a:effectLst/>
        </p:spPr>
        <p:txBody>
          <a:bodyPr>
            <a:normAutofit fontScale="85000" lnSpcReduction="10000"/>
          </a:bodyPr>
          <a:lstStyle/>
          <a:p>
            <a:pPr marL="0" indent="0">
              <a:buNone/>
            </a:pPr>
            <a:r>
              <a:rPr lang="en-US" sz="2000" dirty="0">
                <a:solidFill>
                  <a:schemeClr val="bg1"/>
                </a:solidFill>
              </a:rPr>
              <a:t>In the vibrant landscape of India's elevator market, which stands as the second largest in the world, we see an unparalleled opportunity for growth and innovation. With an annual installation of 50,000 to 56,000 new elevators and an existing base of approximately 700,000 units, we are strategically positioned to leverage this booming sector. Our advanced systems, secured by LLSS verification, will instill a newfound trust among construction companies, enabling them to confidently choose our products for their installation needs. This trust is a key differentiator, creating a compelling case for our unique offering in the market. At a competitive price point of just ₹61,000 per product, we ensure profitability with a substantial gain of ₹7,500, inclusive of all taxes. By aligning with industry giants like Otis Electric and positioning ourselves as the preferred supplier for construction firms, we aim to capture at least 25% of the total elevator projects in India. This strategic partnership not only opens the door to significant revenue potential but also projects an estimated profit of approximately ₹105 crores in the startup phase alone. With a predicted success rate of around 60%, we are confident in our ability to establish a strong market presence and drive sustained growth. With our innovative solutions and robust market strategy, we are not just participating in the industry; we are poised to lead it. Join us as we redefine standards and drive forward in India's elevator market!</a:t>
            </a:r>
          </a:p>
        </p:txBody>
      </p:sp>
    </p:spTree>
    <p:extLst>
      <p:ext uri="{BB962C8B-B14F-4D97-AF65-F5344CB8AC3E}">
        <p14:creationId xmlns:p14="http://schemas.microsoft.com/office/powerpoint/2010/main" val="1648370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2524F674-1270-8FA5-EF33-1085C31911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653038-C5A9-8031-C116-75A16CA09FC1}"/>
              </a:ext>
            </a:extLst>
          </p:cNvPr>
          <p:cNvSpPr>
            <a:spLocks noGrp="1"/>
          </p:cNvSpPr>
          <p:nvPr>
            <p:ph type="title"/>
          </p:nvPr>
        </p:nvSpPr>
        <p:spPr>
          <a:xfrm>
            <a:off x="1357053" y="263529"/>
            <a:ext cx="10058400" cy="1450757"/>
          </a:xfrm>
        </p:spPr>
        <p:txBody>
          <a:bodyPr/>
          <a:lstStyle/>
          <a:p>
            <a:r>
              <a:rPr lang="en-US" dirty="0">
                <a:solidFill>
                  <a:schemeClr val="bg1"/>
                </a:solidFill>
              </a:rPr>
              <a:t>Our Policies</a:t>
            </a:r>
            <a:endParaRPr lang="en-IN" dirty="0">
              <a:solidFill>
                <a:schemeClr val="bg1"/>
              </a:solidFill>
            </a:endParaRPr>
          </a:p>
        </p:txBody>
      </p:sp>
      <p:sp>
        <p:nvSpPr>
          <p:cNvPr id="3" name="Content Placeholder 2">
            <a:extLst>
              <a:ext uri="{FF2B5EF4-FFF2-40B4-BE49-F238E27FC236}">
                <a16:creationId xmlns:a16="http://schemas.microsoft.com/office/drawing/2014/main" id="{DC186B4B-570A-30D2-FBA9-6B5B98EC5C87}"/>
              </a:ext>
            </a:extLst>
          </p:cNvPr>
          <p:cNvSpPr>
            <a:spLocks noGrp="1"/>
          </p:cNvSpPr>
          <p:nvPr>
            <p:ph idx="1"/>
          </p:nvPr>
        </p:nvSpPr>
        <p:spPr>
          <a:xfrm>
            <a:off x="1128452" y="2118592"/>
            <a:ext cx="10058400" cy="3760891"/>
          </a:xfrm>
          <a:noFill/>
          <a:effectLst/>
        </p:spPr>
        <p:txBody>
          <a:bodyPr>
            <a:normAutofit/>
          </a:bodyPr>
          <a:lstStyle/>
          <a:p>
            <a:pPr marL="0" indent="0">
              <a:buNone/>
            </a:pPr>
            <a:r>
              <a:rPr lang="en-US" sz="2400" dirty="0">
                <a:solidFill>
                  <a:schemeClr val="bg1"/>
                </a:solidFill>
              </a:rPr>
              <a:t>According to our policy, we must give 105% of the money back to the investors for investing in our business. For example, if they donate 10 crores in our startup phase, we must give them back 10.5 crores for investing in our organization. If any part is damaged in the product, the customer can return the product and get a new one. We get our products delivered to the required construction site on any order.</a:t>
            </a:r>
          </a:p>
        </p:txBody>
      </p:sp>
    </p:spTree>
    <p:extLst>
      <p:ext uri="{BB962C8B-B14F-4D97-AF65-F5344CB8AC3E}">
        <p14:creationId xmlns:p14="http://schemas.microsoft.com/office/powerpoint/2010/main" val="35346629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837473B0-CC2E-450A-ABE3-18F120FF3D39}">
                <a1611:picAttrSrcUrl xmlns:a1611="http://schemas.microsoft.com/office/drawing/2016/11/main" r:id="rId3"/>
              </a:ext>
            </a:extLst>
          </a:blip>
          <a:srcRect/>
          <a:stretch>
            <a:fillRect t="-39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FAAD2-7FAF-18A6-4591-03940D26F6A4}"/>
              </a:ext>
            </a:extLst>
          </p:cNvPr>
          <p:cNvSpPr>
            <a:spLocks noGrp="1"/>
          </p:cNvSpPr>
          <p:nvPr>
            <p:ph type="ctrTitle"/>
          </p:nvPr>
        </p:nvSpPr>
        <p:spPr>
          <a:xfrm>
            <a:off x="1097280" y="2979174"/>
            <a:ext cx="5460836" cy="1345938"/>
          </a:xfrm>
          <a:solidFill>
            <a:schemeClr val="tx1">
              <a:lumMod val="95000"/>
              <a:lumOff val="5000"/>
              <a:alpha val="48000"/>
            </a:schemeClr>
          </a:solidFill>
        </p:spPr>
        <p:txBody>
          <a:bodyPr/>
          <a:lstStyle/>
          <a:p>
            <a:r>
              <a:rPr lang="en-US" dirty="0">
                <a:solidFill>
                  <a:schemeClr val="bg1"/>
                </a:solidFill>
              </a:rPr>
              <a:t>Thank you</a:t>
            </a:r>
            <a:endParaRPr lang="en-IN" dirty="0">
              <a:solidFill>
                <a:schemeClr val="bg1"/>
              </a:solidFill>
            </a:endParaRPr>
          </a:p>
        </p:txBody>
      </p:sp>
      <p:sp>
        <p:nvSpPr>
          <p:cNvPr id="3" name="Subtitle 2">
            <a:extLst>
              <a:ext uri="{FF2B5EF4-FFF2-40B4-BE49-F238E27FC236}">
                <a16:creationId xmlns:a16="http://schemas.microsoft.com/office/drawing/2014/main" id="{58364E00-417D-9EFD-2BBE-9D223DBFA120}"/>
              </a:ext>
            </a:extLst>
          </p:cNvPr>
          <p:cNvSpPr>
            <a:spLocks noGrp="1"/>
          </p:cNvSpPr>
          <p:nvPr>
            <p:ph type="subTitle" idx="1"/>
          </p:nvPr>
        </p:nvSpPr>
        <p:spPr>
          <a:xfrm>
            <a:off x="1100051" y="4645152"/>
            <a:ext cx="5458065" cy="1143000"/>
          </a:xfrm>
          <a:solidFill>
            <a:schemeClr val="tx1">
              <a:lumMod val="95000"/>
              <a:lumOff val="5000"/>
              <a:alpha val="58000"/>
            </a:schemeClr>
          </a:solidFill>
        </p:spPr>
        <p:txBody>
          <a:bodyPr>
            <a:normAutofit/>
          </a:bodyPr>
          <a:lstStyle/>
          <a:p>
            <a:r>
              <a:rPr lang="en-US" sz="3200" dirty="0">
                <a:solidFill>
                  <a:schemeClr val="bg1"/>
                </a:solidFill>
              </a:rPr>
              <a:t>From LifePulse dynamics</a:t>
            </a:r>
            <a:endParaRPr lang="en-IN" sz="3200" dirty="0">
              <a:solidFill>
                <a:schemeClr val="bg1"/>
              </a:solidFill>
            </a:endParaRPr>
          </a:p>
        </p:txBody>
      </p:sp>
    </p:spTree>
    <p:extLst>
      <p:ext uri="{BB962C8B-B14F-4D97-AF65-F5344CB8AC3E}">
        <p14:creationId xmlns:p14="http://schemas.microsoft.com/office/powerpoint/2010/main" val="1271386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5000" b="-1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DF637-C63E-469F-26E0-14744EE14A4E}"/>
              </a:ext>
            </a:extLst>
          </p:cNvPr>
          <p:cNvSpPr>
            <a:spLocks noGrp="1"/>
          </p:cNvSpPr>
          <p:nvPr>
            <p:ph type="title"/>
          </p:nvPr>
        </p:nvSpPr>
        <p:spPr>
          <a:xfrm>
            <a:off x="1034353" y="311950"/>
            <a:ext cx="10123293" cy="775281"/>
          </a:xfrm>
        </p:spPr>
        <p:txBody>
          <a:bodyPr/>
          <a:lstStyle/>
          <a:p>
            <a:r>
              <a:rPr lang="en-US" dirty="0"/>
              <a:t>Introducing LifePulse Dynamics</a:t>
            </a:r>
            <a:endParaRPr lang="en-IN" dirty="0"/>
          </a:p>
        </p:txBody>
      </p:sp>
      <p:sp>
        <p:nvSpPr>
          <p:cNvPr id="3" name="Content Placeholder 2">
            <a:extLst>
              <a:ext uri="{FF2B5EF4-FFF2-40B4-BE49-F238E27FC236}">
                <a16:creationId xmlns:a16="http://schemas.microsoft.com/office/drawing/2014/main" id="{28F2E32E-7900-058D-3D3B-C393ABB02A65}"/>
              </a:ext>
            </a:extLst>
          </p:cNvPr>
          <p:cNvSpPr>
            <a:spLocks noGrp="1"/>
          </p:cNvSpPr>
          <p:nvPr>
            <p:ph idx="1"/>
          </p:nvPr>
        </p:nvSpPr>
        <p:spPr>
          <a:solidFill>
            <a:schemeClr val="tx1">
              <a:lumMod val="95000"/>
              <a:lumOff val="5000"/>
              <a:alpha val="42000"/>
            </a:schemeClr>
          </a:solidFill>
          <a:ln>
            <a:solidFill>
              <a:schemeClr val="bg1">
                <a:lumMod val="95000"/>
              </a:schemeClr>
            </a:solidFill>
          </a:ln>
        </p:spPr>
        <p:txBody>
          <a:bodyPr>
            <a:normAutofit/>
          </a:bodyPr>
          <a:lstStyle/>
          <a:p>
            <a:r>
              <a:rPr lang="en-US" sz="2400" b="1" dirty="0">
                <a:solidFill>
                  <a:schemeClr val="bg1"/>
                </a:solidFill>
                <a:latin typeface="Segoe UI Black" panose="020B0A02040204020203" pitchFamily="34" charset="0"/>
                <a:ea typeface="Segoe UI Black" panose="020B0A02040204020203" pitchFamily="34" charset="0"/>
              </a:rPr>
              <a:t>Hi, this is the Marketing plan of our organization “LifePulse Dynamics”, We give life-saving equipment for all and enhance the quality of life by reducing accidents. We are launching our first product in the market which focuses on Elevator failures in developing cities. The name of our first product is “Magneteron” This report is About our Marketing strategies and potential customers. Here, we will talk about our ideas, not from the Business point of view, but as innovators also.</a:t>
            </a:r>
            <a:endParaRPr lang="en-IN" sz="2400" b="1" dirty="0">
              <a:solidFill>
                <a:schemeClr val="bg1"/>
              </a:solidFill>
              <a:latin typeface="Segoe UI Black" panose="020B0A02040204020203" pitchFamily="34" charset="0"/>
              <a:ea typeface="Segoe UI Black" panose="020B0A02040204020203" pitchFamily="34" charset="0"/>
            </a:endParaRPr>
          </a:p>
        </p:txBody>
      </p:sp>
      <p:sp>
        <p:nvSpPr>
          <p:cNvPr id="5" name="Title 1">
            <a:extLst>
              <a:ext uri="{FF2B5EF4-FFF2-40B4-BE49-F238E27FC236}">
                <a16:creationId xmlns:a16="http://schemas.microsoft.com/office/drawing/2014/main" id="{5A25E31A-30E9-7E5B-E47F-16F6E4C1D453}"/>
              </a:ext>
            </a:extLst>
          </p:cNvPr>
          <p:cNvSpPr txBox="1">
            <a:spLocks/>
          </p:cNvSpPr>
          <p:nvPr/>
        </p:nvSpPr>
        <p:spPr>
          <a:xfrm>
            <a:off x="1034353" y="1170038"/>
            <a:ext cx="10121327" cy="57027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endParaRPr lang="en-IN" sz="2000" dirty="0"/>
          </a:p>
        </p:txBody>
      </p:sp>
      <p:sp>
        <p:nvSpPr>
          <p:cNvPr id="6" name="Title 1">
            <a:extLst>
              <a:ext uri="{FF2B5EF4-FFF2-40B4-BE49-F238E27FC236}">
                <a16:creationId xmlns:a16="http://schemas.microsoft.com/office/drawing/2014/main" id="{FB592F2B-181B-F4EC-BD05-1E2E4D5D9A46}"/>
              </a:ext>
            </a:extLst>
          </p:cNvPr>
          <p:cNvSpPr txBox="1">
            <a:spLocks/>
          </p:cNvSpPr>
          <p:nvPr/>
        </p:nvSpPr>
        <p:spPr>
          <a:xfrm>
            <a:off x="1032387" y="1067482"/>
            <a:ext cx="10123293" cy="5745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3200" dirty="0">
                <a:solidFill>
                  <a:srgbClr val="0070C0"/>
                </a:solidFill>
                <a:latin typeface="Berlin Sans FB Demi" panose="020E0802020502020306" pitchFamily="34" charset="0"/>
              </a:rPr>
              <a:t>Living fearlessly</a:t>
            </a:r>
            <a:endParaRPr lang="en-IN" sz="3200" dirty="0">
              <a:solidFill>
                <a:srgbClr val="0070C0"/>
              </a:solidFill>
              <a:latin typeface="Berlin Sans FB Demi" panose="020E0802020502020306" pitchFamily="34" charset="0"/>
            </a:endParaRPr>
          </a:p>
        </p:txBody>
      </p:sp>
    </p:spTree>
    <p:extLst>
      <p:ext uri="{BB962C8B-B14F-4D97-AF65-F5344CB8AC3E}">
        <p14:creationId xmlns:p14="http://schemas.microsoft.com/office/powerpoint/2010/main" val="4090297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387E7-C84D-01B7-1E92-95820C2184D1}"/>
              </a:ext>
            </a:extLst>
          </p:cNvPr>
          <p:cNvSpPr>
            <a:spLocks noGrp="1"/>
          </p:cNvSpPr>
          <p:nvPr>
            <p:ph type="title"/>
          </p:nvPr>
        </p:nvSpPr>
        <p:spPr>
          <a:xfrm>
            <a:off x="1357053" y="263529"/>
            <a:ext cx="10058400" cy="1450757"/>
          </a:xfrm>
        </p:spPr>
        <p:txBody>
          <a:bodyPr/>
          <a:lstStyle/>
          <a:p>
            <a:r>
              <a:rPr lang="en-US" dirty="0">
                <a:solidFill>
                  <a:schemeClr val="bg1"/>
                </a:solidFill>
              </a:rPr>
              <a:t>The problem</a:t>
            </a:r>
            <a:endParaRPr lang="en-IN" dirty="0">
              <a:solidFill>
                <a:schemeClr val="bg1"/>
              </a:solidFill>
            </a:endParaRPr>
          </a:p>
        </p:txBody>
      </p:sp>
      <p:sp>
        <p:nvSpPr>
          <p:cNvPr id="3" name="Content Placeholder 2">
            <a:extLst>
              <a:ext uri="{FF2B5EF4-FFF2-40B4-BE49-F238E27FC236}">
                <a16:creationId xmlns:a16="http://schemas.microsoft.com/office/drawing/2014/main" id="{EB7C8CDE-6C75-9831-B266-38EC9FB8EF77}"/>
              </a:ext>
            </a:extLst>
          </p:cNvPr>
          <p:cNvSpPr>
            <a:spLocks noGrp="1"/>
          </p:cNvSpPr>
          <p:nvPr>
            <p:ph idx="1"/>
          </p:nvPr>
        </p:nvSpPr>
        <p:spPr>
          <a:xfrm>
            <a:off x="1128452" y="2118592"/>
            <a:ext cx="8555875" cy="3760891"/>
          </a:xfrm>
          <a:noFill/>
          <a:effectLst/>
        </p:spPr>
        <p:txBody>
          <a:bodyPr>
            <a:normAutofit lnSpcReduction="10000"/>
          </a:bodyPr>
          <a:lstStyle/>
          <a:p>
            <a:r>
              <a:rPr lang="en-US" sz="3200" dirty="0">
                <a:solidFill>
                  <a:schemeClr val="bg1"/>
                </a:solidFill>
              </a:rPr>
              <a:t>One of the problems that we are trying to solve are falling elevators. In a developing country like India population is greater and therefore lift systems are commonly used in populated places. Many times proper maintenance is not taken seriously and in cases, the lifts fall and people die because of the immense force applied</a:t>
            </a:r>
            <a:endParaRPr lang="en-IN" sz="3200" dirty="0">
              <a:solidFill>
                <a:schemeClr val="bg1"/>
              </a:solidFill>
            </a:endParaRPr>
          </a:p>
        </p:txBody>
      </p:sp>
    </p:spTree>
    <p:extLst>
      <p:ext uri="{BB962C8B-B14F-4D97-AF65-F5344CB8AC3E}">
        <p14:creationId xmlns:p14="http://schemas.microsoft.com/office/powerpoint/2010/main" val="2835411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CB8B0FF0-7A1E-E232-766A-2EA64F4703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945F2D-DB93-FA3B-425A-28B1D9AD1A09}"/>
              </a:ext>
            </a:extLst>
          </p:cNvPr>
          <p:cNvSpPr>
            <a:spLocks noGrp="1"/>
          </p:cNvSpPr>
          <p:nvPr>
            <p:ph type="title"/>
          </p:nvPr>
        </p:nvSpPr>
        <p:spPr>
          <a:xfrm>
            <a:off x="1357053" y="263529"/>
            <a:ext cx="10058400" cy="1450757"/>
          </a:xfrm>
        </p:spPr>
        <p:txBody>
          <a:bodyPr/>
          <a:lstStyle/>
          <a:p>
            <a:r>
              <a:rPr lang="en-US" dirty="0">
                <a:solidFill>
                  <a:schemeClr val="bg1"/>
                </a:solidFill>
              </a:rPr>
              <a:t>Why is the problem important?</a:t>
            </a:r>
            <a:endParaRPr lang="en-IN" dirty="0">
              <a:solidFill>
                <a:schemeClr val="bg1"/>
              </a:solidFill>
            </a:endParaRPr>
          </a:p>
        </p:txBody>
      </p:sp>
      <p:sp>
        <p:nvSpPr>
          <p:cNvPr id="3" name="Content Placeholder 2">
            <a:extLst>
              <a:ext uri="{FF2B5EF4-FFF2-40B4-BE49-F238E27FC236}">
                <a16:creationId xmlns:a16="http://schemas.microsoft.com/office/drawing/2014/main" id="{AC5ECF93-B8B8-8E7B-374F-C469290C0EA9}"/>
              </a:ext>
            </a:extLst>
          </p:cNvPr>
          <p:cNvSpPr>
            <a:spLocks noGrp="1"/>
          </p:cNvSpPr>
          <p:nvPr>
            <p:ph idx="1"/>
          </p:nvPr>
        </p:nvSpPr>
        <p:spPr>
          <a:xfrm>
            <a:off x="1128452" y="2118592"/>
            <a:ext cx="10058400" cy="3760891"/>
          </a:xfrm>
          <a:noFill/>
          <a:effectLst/>
        </p:spPr>
        <p:txBody>
          <a:bodyPr>
            <a:normAutofit lnSpcReduction="10000"/>
          </a:bodyPr>
          <a:lstStyle/>
          <a:p>
            <a:r>
              <a:rPr lang="en-US" sz="3200" dirty="0">
                <a:solidFill>
                  <a:schemeClr val="bg1"/>
                </a:solidFill>
              </a:rPr>
              <a:t>The problem is important because in today’s time accidents in man-made machines acre common. These accidents can be avoided but unfortunately still take place. These elevator systems are necessary in places like Malls, Stations, Airports, Hospitals, Capital buildings etc.</a:t>
            </a:r>
            <a:r>
              <a:rPr lang="en-IN" sz="3200" dirty="0">
                <a:solidFill>
                  <a:schemeClr val="bg1"/>
                </a:solidFill>
              </a:rPr>
              <a:t> If these things fail there then there will be casualties. That’s why this problem is important.</a:t>
            </a:r>
            <a:endParaRPr lang="en-US" sz="3200" dirty="0">
              <a:solidFill>
                <a:schemeClr val="bg1"/>
              </a:solidFill>
            </a:endParaRPr>
          </a:p>
        </p:txBody>
      </p:sp>
    </p:spTree>
    <p:extLst>
      <p:ext uri="{BB962C8B-B14F-4D97-AF65-F5344CB8AC3E}">
        <p14:creationId xmlns:p14="http://schemas.microsoft.com/office/powerpoint/2010/main" val="2400837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5948D434-1346-1B4B-B78F-3D738C69B9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E2E33D-B52D-EAF8-4583-9CE4A101A803}"/>
              </a:ext>
            </a:extLst>
          </p:cNvPr>
          <p:cNvSpPr>
            <a:spLocks noGrp="1"/>
          </p:cNvSpPr>
          <p:nvPr>
            <p:ph type="title"/>
          </p:nvPr>
        </p:nvSpPr>
        <p:spPr>
          <a:xfrm>
            <a:off x="1357053" y="263529"/>
            <a:ext cx="10058400" cy="1450757"/>
          </a:xfrm>
        </p:spPr>
        <p:txBody>
          <a:bodyPr/>
          <a:lstStyle/>
          <a:p>
            <a:r>
              <a:rPr lang="en-US" dirty="0">
                <a:solidFill>
                  <a:schemeClr val="bg1"/>
                </a:solidFill>
              </a:rPr>
              <a:t>The solution</a:t>
            </a:r>
            <a:endParaRPr lang="en-IN" dirty="0">
              <a:solidFill>
                <a:schemeClr val="bg1"/>
              </a:solidFill>
            </a:endParaRPr>
          </a:p>
        </p:txBody>
      </p:sp>
      <p:sp>
        <p:nvSpPr>
          <p:cNvPr id="3" name="Content Placeholder 2">
            <a:extLst>
              <a:ext uri="{FF2B5EF4-FFF2-40B4-BE49-F238E27FC236}">
                <a16:creationId xmlns:a16="http://schemas.microsoft.com/office/drawing/2014/main" id="{AA0D72C9-5E36-9A71-371C-FAF45CCC1D24}"/>
              </a:ext>
            </a:extLst>
          </p:cNvPr>
          <p:cNvSpPr>
            <a:spLocks noGrp="1"/>
          </p:cNvSpPr>
          <p:nvPr>
            <p:ph idx="1"/>
          </p:nvPr>
        </p:nvSpPr>
        <p:spPr>
          <a:xfrm>
            <a:off x="1128452" y="2118592"/>
            <a:ext cx="10058400" cy="3760891"/>
          </a:xfrm>
          <a:noFill/>
          <a:effectLst/>
        </p:spPr>
        <p:txBody>
          <a:bodyPr>
            <a:normAutofit lnSpcReduction="10000"/>
          </a:bodyPr>
          <a:lstStyle/>
          <a:p>
            <a:r>
              <a:rPr lang="en-US" sz="3200" dirty="0">
                <a:solidFill>
                  <a:schemeClr val="bg1"/>
                </a:solidFill>
              </a:rPr>
              <a:t>The solution to this problem is our new product -‘Magneteron’. This aims on stopping these lifts from falls and making these lifts smarter and stopping these from harmful falls. Also a new safety standard for safety systems will be introduced which is – ‘Life Line Safety Standard’ or LLSS secured which is the safety remark of our company that tells how safe is the item is.</a:t>
            </a:r>
          </a:p>
        </p:txBody>
      </p:sp>
    </p:spTree>
    <p:extLst>
      <p:ext uri="{BB962C8B-B14F-4D97-AF65-F5344CB8AC3E}">
        <p14:creationId xmlns:p14="http://schemas.microsoft.com/office/powerpoint/2010/main" val="2436011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65A50026-193B-8262-1F11-8ABA745AAA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208120-DA1F-B4BE-3239-689AF11C78D3}"/>
              </a:ext>
            </a:extLst>
          </p:cNvPr>
          <p:cNvSpPr>
            <a:spLocks noGrp="1"/>
          </p:cNvSpPr>
          <p:nvPr>
            <p:ph type="title"/>
          </p:nvPr>
        </p:nvSpPr>
        <p:spPr>
          <a:xfrm flipH="1">
            <a:off x="13296207" y="263529"/>
            <a:ext cx="45719" cy="1450757"/>
          </a:xfrm>
        </p:spPr>
        <p:txBody>
          <a:bodyPr/>
          <a:lstStyle/>
          <a:p>
            <a:endParaRPr lang="en-IN" dirty="0">
              <a:solidFill>
                <a:schemeClr val="bg1"/>
              </a:solidFill>
            </a:endParaRPr>
          </a:p>
        </p:txBody>
      </p:sp>
      <p:sp>
        <p:nvSpPr>
          <p:cNvPr id="3" name="Content Placeholder 2">
            <a:extLst>
              <a:ext uri="{FF2B5EF4-FFF2-40B4-BE49-F238E27FC236}">
                <a16:creationId xmlns:a16="http://schemas.microsoft.com/office/drawing/2014/main" id="{2AAD535E-8F33-0BBC-52E7-967196E63A80}"/>
              </a:ext>
            </a:extLst>
          </p:cNvPr>
          <p:cNvSpPr>
            <a:spLocks noGrp="1"/>
          </p:cNvSpPr>
          <p:nvPr>
            <p:ph idx="1"/>
          </p:nvPr>
        </p:nvSpPr>
        <p:spPr>
          <a:xfrm>
            <a:off x="1128452" y="499730"/>
            <a:ext cx="10058400" cy="5784112"/>
          </a:xfrm>
          <a:noFill/>
          <a:effectLst/>
        </p:spPr>
        <p:txBody>
          <a:bodyPr>
            <a:normAutofit/>
          </a:bodyPr>
          <a:lstStyle/>
          <a:p>
            <a:r>
              <a:rPr lang="en-US" sz="3200" dirty="0">
                <a:solidFill>
                  <a:schemeClr val="bg1"/>
                </a:solidFill>
              </a:rPr>
              <a:t>Many remarks like this already exist, for reference – FSSAI, ISO 9001, ISI, DGCA etc. But no one in these focus emergency safety standards, we are going to create an international remark for all these – LLSS secured. This will focus on every equipment that can harm in any way majorly electrical appliances. That remark ensures that the system you are using is totally safe. </a:t>
            </a:r>
          </a:p>
        </p:txBody>
      </p:sp>
    </p:spTree>
    <p:extLst>
      <p:ext uri="{BB962C8B-B14F-4D97-AF65-F5344CB8AC3E}">
        <p14:creationId xmlns:p14="http://schemas.microsoft.com/office/powerpoint/2010/main" val="1080661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155214F4-718A-6797-E6B0-61FB6597B4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2BC0F0-32B6-6E1A-3BB6-8055A2AB64CA}"/>
              </a:ext>
            </a:extLst>
          </p:cNvPr>
          <p:cNvSpPr>
            <a:spLocks noGrp="1"/>
          </p:cNvSpPr>
          <p:nvPr>
            <p:ph type="title"/>
          </p:nvPr>
        </p:nvSpPr>
        <p:spPr>
          <a:xfrm>
            <a:off x="1357053" y="263529"/>
            <a:ext cx="10058400" cy="692435"/>
          </a:xfrm>
        </p:spPr>
        <p:txBody>
          <a:bodyPr>
            <a:normAutofit fontScale="90000"/>
          </a:bodyPr>
          <a:lstStyle/>
          <a:p>
            <a:r>
              <a:rPr lang="en-US" dirty="0">
                <a:solidFill>
                  <a:schemeClr val="bg1"/>
                </a:solidFill>
              </a:rPr>
              <a:t>How does Magneteron work?</a:t>
            </a:r>
            <a:endParaRPr lang="en-IN" dirty="0">
              <a:solidFill>
                <a:schemeClr val="bg1"/>
              </a:solidFill>
            </a:endParaRPr>
          </a:p>
        </p:txBody>
      </p:sp>
      <p:sp>
        <p:nvSpPr>
          <p:cNvPr id="3" name="Content Placeholder 2">
            <a:extLst>
              <a:ext uri="{FF2B5EF4-FFF2-40B4-BE49-F238E27FC236}">
                <a16:creationId xmlns:a16="http://schemas.microsoft.com/office/drawing/2014/main" id="{03C198EF-F7CE-E37B-2B07-4D8889571ECD}"/>
              </a:ext>
            </a:extLst>
          </p:cNvPr>
          <p:cNvSpPr>
            <a:spLocks noGrp="1"/>
          </p:cNvSpPr>
          <p:nvPr>
            <p:ph idx="1"/>
          </p:nvPr>
        </p:nvSpPr>
        <p:spPr>
          <a:xfrm>
            <a:off x="1128452" y="955964"/>
            <a:ext cx="10058400" cy="5538354"/>
          </a:xfrm>
          <a:noFill/>
          <a:effectLst/>
        </p:spPr>
        <p:txBody>
          <a:bodyPr>
            <a:noAutofit/>
          </a:bodyPr>
          <a:lstStyle/>
          <a:p>
            <a:r>
              <a:rPr lang="en-US" sz="2200" dirty="0">
                <a:solidFill>
                  <a:schemeClr val="bg1"/>
                </a:solidFill>
              </a:rPr>
              <a:t>The Magneteron is a cutting-edge safety device designed for lift systems, utilizing electromagnetic forces to ensure safe operation during unexpected hazards while significantly reducing shock impact. This device is equipped with advanced resonant sensors that can accurately differentiate between normal vibrations—such as those caused by passengers—and more serious issues like cable breaks or seismic activity. When the system detects a cable failure, it responds swiftly by deploying four electromagnetically activated hooks. These hooks securely attach to the pipeline joints, effectively bringing the lift to a stop and preventing a fall. To alleviate concerns regarding the potential danger of sudden stops, the Magneteron is also integrated with four magnetic compressors. These compressors are engineered to absorb shock by utilizing magnetic repulsion, ensuring that the impact felt by passengers is minimized. In summary, the Magneteron represents a significant advancement in lift safety technology by combining innovative design with electromagnetic principles, thereby enhancing passenger safety and confidence during emergencies.</a:t>
            </a:r>
          </a:p>
        </p:txBody>
      </p:sp>
    </p:spTree>
    <p:extLst>
      <p:ext uri="{BB962C8B-B14F-4D97-AF65-F5344CB8AC3E}">
        <p14:creationId xmlns:p14="http://schemas.microsoft.com/office/powerpoint/2010/main" val="4098038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32CBE667-1362-B509-CBBF-5D97D0852B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F0F1C5-7F1E-091E-3B2F-0EF3758FB80F}"/>
              </a:ext>
            </a:extLst>
          </p:cNvPr>
          <p:cNvSpPr>
            <a:spLocks noGrp="1"/>
          </p:cNvSpPr>
          <p:nvPr>
            <p:ph type="title"/>
          </p:nvPr>
        </p:nvSpPr>
        <p:spPr>
          <a:xfrm>
            <a:off x="1357053" y="263529"/>
            <a:ext cx="10058400" cy="1450757"/>
          </a:xfrm>
        </p:spPr>
        <p:txBody>
          <a:bodyPr/>
          <a:lstStyle/>
          <a:p>
            <a:r>
              <a:rPr lang="en-US" dirty="0">
                <a:solidFill>
                  <a:schemeClr val="bg1"/>
                </a:solidFill>
              </a:rPr>
              <a:t>Who are the potential buyers</a:t>
            </a:r>
            <a:endParaRPr lang="en-IN" dirty="0">
              <a:solidFill>
                <a:schemeClr val="bg1"/>
              </a:solidFill>
            </a:endParaRPr>
          </a:p>
        </p:txBody>
      </p:sp>
      <p:sp>
        <p:nvSpPr>
          <p:cNvPr id="3" name="Content Placeholder 2">
            <a:extLst>
              <a:ext uri="{FF2B5EF4-FFF2-40B4-BE49-F238E27FC236}">
                <a16:creationId xmlns:a16="http://schemas.microsoft.com/office/drawing/2014/main" id="{3CD9CE3E-5C9E-2DAE-CE01-3B784F201630}"/>
              </a:ext>
            </a:extLst>
          </p:cNvPr>
          <p:cNvSpPr>
            <a:spLocks noGrp="1"/>
          </p:cNvSpPr>
          <p:nvPr>
            <p:ph idx="1"/>
          </p:nvPr>
        </p:nvSpPr>
        <p:spPr>
          <a:xfrm>
            <a:off x="1128452" y="2118592"/>
            <a:ext cx="10058400" cy="3760891"/>
          </a:xfrm>
          <a:noFill/>
          <a:effectLst/>
        </p:spPr>
        <p:txBody>
          <a:bodyPr>
            <a:normAutofit/>
          </a:bodyPr>
          <a:lstStyle/>
          <a:p>
            <a:pPr marL="0" indent="0">
              <a:buNone/>
            </a:pPr>
            <a:r>
              <a:rPr lang="en-US" sz="3200" dirty="0">
                <a:solidFill>
                  <a:schemeClr val="bg1"/>
                </a:solidFill>
              </a:rPr>
              <a:t>Some of the most expected buyers are:</a:t>
            </a:r>
          </a:p>
          <a:p>
            <a:pPr marL="0" indent="0">
              <a:buNone/>
            </a:pPr>
            <a:r>
              <a:rPr lang="en-US" sz="3200" dirty="0">
                <a:solidFill>
                  <a:schemeClr val="bg1"/>
                </a:solidFill>
              </a:rPr>
              <a:t>Construction companies: Reliance </a:t>
            </a:r>
            <a:r>
              <a:rPr lang="en-US" sz="3200">
                <a:solidFill>
                  <a:schemeClr val="bg1"/>
                </a:solidFill>
              </a:rPr>
              <a:t>Infrastructure Limited</a:t>
            </a:r>
            <a:endParaRPr lang="en-US" sz="3200" dirty="0">
              <a:solidFill>
                <a:schemeClr val="bg1"/>
              </a:solidFill>
            </a:endParaRPr>
          </a:p>
          <a:p>
            <a:pPr marL="0" indent="0">
              <a:buNone/>
            </a:pPr>
            <a:r>
              <a:rPr lang="en-US" sz="3200" dirty="0">
                <a:solidFill>
                  <a:schemeClr val="bg1"/>
                </a:solidFill>
              </a:rPr>
              <a:t>                                           Larsen and Toubro Limited etc.</a:t>
            </a:r>
          </a:p>
          <a:p>
            <a:pPr marL="0" indent="0">
              <a:buNone/>
            </a:pPr>
            <a:r>
              <a:rPr lang="en-US" sz="3200" dirty="0">
                <a:solidFill>
                  <a:schemeClr val="bg1"/>
                </a:solidFill>
              </a:rPr>
              <a:t>Elevator producers: Otis Elevator Company India Limited</a:t>
            </a:r>
          </a:p>
        </p:txBody>
      </p:sp>
    </p:spTree>
    <p:extLst>
      <p:ext uri="{BB962C8B-B14F-4D97-AF65-F5344CB8AC3E}">
        <p14:creationId xmlns:p14="http://schemas.microsoft.com/office/powerpoint/2010/main" val="2697576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186E7311-4C57-70DB-701E-EEB4042F51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54D7C9-DC38-5E3D-3E16-C7B6BBB05D69}"/>
              </a:ext>
            </a:extLst>
          </p:cNvPr>
          <p:cNvSpPr>
            <a:spLocks noGrp="1"/>
          </p:cNvSpPr>
          <p:nvPr>
            <p:ph type="title"/>
          </p:nvPr>
        </p:nvSpPr>
        <p:spPr>
          <a:xfrm>
            <a:off x="1357053" y="263529"/>
            <a:ext cx="10058400" cy="1450757"/>
          </a:xfrm>
        </p:spPr>
        <p:txBody>
          <a:bodyPr/>
          <a:lstStyle/>
          <a:p>
            <a:r>
              <a:rPr lang="en-US" dirty="0">
                <a:solidFill>
                  <a:schemeClr val="bg1"/>
                </a:solidFill>
              </a:rPr>
              <a:t>Is the price sustainable?</a:t>
            </a:r>
            <a:endParaRPr lang="en-IN" dirty="0">
              <a:solidFill>
                <a:schemeClr val="bg1"/>
              </a:solidFill>
            </a:endParaRPr>
          </a:p>
        </p:txBody>
      </p:sp>
      <p:sp>
        <p:nvSpPr>
          <p:cNvPr id="3" name="Content Placeholder 2">
            <a:extLst>
              <a:ext uri="{FF2B5EF4-FFF2-40B4-BE49-F238E27FC236}">
                <a16:creationId xmlns:a16="http://schemas.microsoft.com/office/drawing/2014/main" id="{BD5F89DD-9CD0-7FDB-8DA5-E3F0DD9D4878}"/>
              </a:ext>
            </a:extLst>
          </p:cNvPr>
          <p:cNvSpPr>
            <a:spLocks noGrp="1"/>
          </p:cNvSpPr>
          <p:nvPr>
            <p:ph idx="1"/>
          </p:nvPr>
        </p:nvSpPr>
        <p:spPr>
          <a:xfrm>
            <a:off x="1128452" y="2118592"/>
            <a:ext cx="10058400" cy="3760891"/>
          </a:xfrm>
          <a:noFill/>
          <a:effectLst/>
        </p:spPr>
        <p:txBody>
          <a:bodyPr>
            <a:normAutofit/>
          </a:bodyPr>
          <a:lstStyle/>
          <a:p>
            <a:pPr marL="0" indent="0">
              <a:buNone/>
            </a:pPr>
            <a:r>
              <a:rPr lang="en-US" sz="2400" dirty="0">
                <a:solidFill>
                  <a:schemeClr val="bg1"/>
                </a:solidFill>
              </a:rPr>
              <a:t>Now you might be wondering that is the budget of this system sustainable?</a:t>
            </a:r>
          </a:p>
          <a:p>
            <a:pPr marL="0" indent="0">
              <a:buNone/>
            </a:pPr>
            <a:r>
              <a:rPr lang="en-US" sz="2400" dirty="0">
                <a:solidFill>
                  <a:schemeClr val="bg1"/>
                </a:solidFill>
              </a:rPr>
              <a:t>The answer to this is YES. Because on a average, a lift installation costs around 11 lacs to 35 lacs, so, 61,000 is no big deal with already systems reaching 75,000 rupees, therefore, the total cost of just safety systems will cost around 1,36,000 rupees and that’s a feasible amount for following safety</a:t>
            </a:r>
          </a:p>
        </p:txBody>
      </p:sp>
    </p:spTree>
    <p:extLst>
      <p:ext uri="{BB962C8B-B14F-4D97-AF65-F5344CB8AC3E}">
        <p14:creationId xmlns:p14="http://schemas.microsoft.com/office/powerpoint/2010/main" val="2188716216"/>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Props1.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{17AAD79A-2D21-483D-B412-2CAC39A86DCE}tf22712842_win32</Template>
  <TotalTime>435</TotalTime>
  <Words>1290</Words>
  <Application>Microsoft Office PowerPoint</Application>
  <PresentationFormat>Widescreen</PresentationFormat>
  <Paragraphs>68</Paragraphs>
  <Slides>16</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Berlin Sans FB Demi</vt:lpstr>
      <vt:lpstr>Bookman Old Style</vt:lpstr>
      <vt:lpstr>Calibri</vt:lpstr>
      <vt:lpstr>Franklin Gothic Book</vt:lpstr>
      <vt:lpstr>Segoe UI Black</vt:lpstr>
      <vt:lpstr>Wingdings</vt:lpstr>
      <vt:lpstr>Custom</vt:lpstr>
      <vt:lpstr>LifePulse Dynamics</vt:lpstr>
      <vt:lpstr>Introducing LifePulse Dynamics</vt:lpstr>
      <vt:lpstr>The problem</vt:lpstr>
      <vt:lpstr>Why is the problem important?</vt:lpstr>
      <vt:lpstr>The solution</vt:lpstr>
      <vt:lpstr>PowerPoint Presentation</vt:lpstr>
      <vt:lpstr>How does Magneteron work?</vt:lpstr>
      <vt:lpstr>Who are the potential buyers</vt:lpstr>
      <vt:lpstr>Is the price sustainable?</vt:lpstr>
      <vt:lpstr>Total Addressable Market</vt:lpstr>
      <vt:lpstr>Serviceable Addressable Market</vt:lpstr>
      <vt:lpstr>Share of Market</vt:lpstr>
      <vt:lpstr>Trend</vt:lpstr>
      <vt:lpstr>Marketing strategy</vt:lpstr>
      <vt:lpstr>Our Policies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Anant Karana</dc:creator>
  <cp:lastModifiedBy>Anant Karana</cp:lastModifiedBy>
  <cp:revision>2</cp:revision>
  <dcterms:created xsi:type="dcterms:W3CDTF">2025-01-21T15:15:36Z</dcterms:created>
  <dcterms:modified xsi:type="dcterms:W3CDTF">2025-01-22T11:59:37Z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